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61" r:id="rId8"/>
    <p:sldId id="267" r:id="rId9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Didot" panose="020B0604020202020204" charset="0"/>
      <p:regular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050"/>
    <a:srgbClr val="61615F"/>
    <a:srgbClr val="8F8B6E"/>
    <a:srgbClr val="6555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01" autoAdjust="0"/>
  </p:normalViewPr>
  <p:slideViewPr>
    <p:cSldViewPr snapToGrid="0" showGuides="1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hdphoto1.wdp>
</file>

<file path=ppt/media/image1.png>
</file>

<file path=ppt/media/image10.jpg>
</file>

<file path=ppt/media/image1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15138-941A-7690-60B3-B9482DC53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5E26D5-4CEE-BFBC-5728-4EDA9265D5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0A7ED-48EF-D674-794C-DA29F2D6D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0A0E0-0602-9849-4E8F-E9965B84D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4BAE5-D4B1-87F8-F31E-64203D2CC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5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CC35B-6BA9-FBA1-047A-826ED2E7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94E7C1-B798-CAFD-3B21-EA1BAE224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E9482-28EB-EF15-9B1C-F101C73ED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8F803-08D1-3A7B-3785-974198A70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8DF04-27E2-653F-1E51-A8405F9B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36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73F8DA-D29F-5648-2E7C-EDA15BE6A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D6EDBB-4822-0523-D57D-67A465F999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059F0-8649-792C-B5DE-314FD3395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8CE48-2B44-0758-9EC3-410E0B55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8A0F5-EBC2-8FB1-FAF4-C2431DE07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77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18773-6AD0-B065-0AD8-39295864B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CEBBD-883F-23DE-5C5E-AB99F28CE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A28F1-F197-FF40-4FC2-766962294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9E3E4-EAF2-0A9C-E756-5AC26B682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EF52F-CFB9-5C16-AA1A-5FEA5B63B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513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C12F5-30A1-DBCD-D405-3CB82F4F1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1E2C25-C875-FF3E-2046-4088BA9CF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0DB80-AE23-E06E-5704-750C9388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553AD-3FF5-33DD-3B15-D0B49C3F9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D982E-2E62-9364-C3D9-F90D8C7F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07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E00EF-6FCD-0038-1BC3-1ABF15674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FAE1C-E27B-9882-48AE-E3FFBED83D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86648E-59C0-6BAD-4909-3AFEB5D4BC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EBDD5-5B21-22C5-BF64-663B1724F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97B9B-252E-8C78-E407-CEB6CB123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F74201-EED1-AB22-A6E9-1E1E961F8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076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F4CB3-D7AA-3257-4D20-C6C7B8182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F28C7-18CB-84EA-720C-FD1603169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8DAA3-6A16-65CE-ED61-E6E98FD873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77BE13-5F89-374D-E586-2B47A713E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411988-05CE-FCB9-1EAC-1D0E3D966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ACE882-9050-27BA-0C69-BA24EED30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930CA7-57C2-B2B6-817F-2C492CD9F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5E503-F1C0-135C-0CB5-853EF02C3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22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32B22-E1A9-AB9C-A3D9-87C00DB6E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ECF1E4-3B82-B592-D792-8FE4EFF3E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5205F9-5CE9-8EFB-462C-6B41068C0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017430-1CC3-7A95-47E8-3DD91EDA2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692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B30E5E-365B-76E4-C77A-2B894C6C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3AECB4-D964-D3B4-13B8-A0EC920C3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06F1C0-0165-AF62-F73E-16DF7080A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89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7D70E-4BC8-E3B9-4A10-880C5587F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75646-9727-26A8-DAB7-81E2E5CE3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5E470A-4025-E2AC-D586-F851A8685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B59A4-5DE9-6934-C1D7-A5C9CF278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A30A24-B0AF-5B62-1988-614F1994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BE8A94-0B16-2986-3A4A-22B145EAA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47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9F65D-700D-306F-85D9-197F23E22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04ED7B-7EBC-EC0F-06FE-BBD102D41A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D23EB5-44DE-078C-6464-FBB78F6485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5CD68-78D0-EB39-583F-2D4766495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87B4B7-3EA0-024F-98F1-2EEEDB17C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E681F-5632-4DB5-3484-C6F3D224A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39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AA7A55-A19C-9CEC-67EA-0D7DC2B03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91D5D-9A3B-125C-D5DC-5CC917E98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C93FE-31B2-68BA-2C85-6A6C2FE174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9B59F-37EF-49E1-BC5B-F768AF682046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AA2A9-284C-819C-789E-49F4D14FEA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E5483-162D-BE7E-65BF-F694B18C3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67DFF-219E-4589-BA7D-0F3B049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7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hyperlink" Target="https://www.youtube.com/watch?v=f6A3ySUdT80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arpnjournals.org/jeas/research_papers/rp_2017/jeas_0517_6036.pdf" TargetMode="External"/><Relationship Id="rId5" Type="http://schemas.openxmlformats.org/officeDocument/2006/relationships/hyperlink" Target="https://dokumen.pub/programarea-cu-limbaje-de-descriere-hardware-aplicaii-n-limbajul-vhdl-informatica.html" TargetMode="External"/><Relationship Id="rId4" Type="http://schemas.openxmlformats.org/officeDocument/2006/relationships/hyperlink" Target="https://witscad.com/course/computer-architecture/chapter/fixed-point-arithmetic-divis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>
            <a:extLst>
              <a:ext uri="{FF2B5EF4-FFF2-40B4-BE49-F238E27FC236}">
                <a16:creationId xmlns:a16="http://schemas.microsoft.com/office/drawing/2014/main" id="{68D7B3E2-85FB-08F6-A8D3-20244E21F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5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/>
        </p:blipFill>
        <p:spPr bwMode="auto">
          <a:xfrm>
            <a:off x="-491613" y="-276530"/>
            <a:ext cx="13175226" cy="7411062"/>
          </a:xfrm>
          <a:prstGeom prst="roundRect">
            <a:avLst>
              <a:gd name="adj" fmla="val 393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CB4334-D400-64C5-1720-0F18421B0803}"/>
              </a:ext>
            </a:extLst>
          </p:cNvPr>
          <p:cNvSpPr txBox="1"/>
          <p:nvPr/>
        </p:nvSpPr>
        <p:spPr>
          <a:xfrm>
            <a:off x="-235220" y="1097232"/>
            <a:ext cx="1266244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  <a:latin typeface="Didot" panose="020B0604020202020204" charset="0"/>
              </a:rPr>
              <a:t>Non-Restoring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20B274-78DE-0FC2-C568-9E5AB54F8E5D}"/>
              </a:ext>
            </a:extLst>
          </p:cNvPr>
          <p:cNvSpPr txBox="1"/>
          <p:nvPr/>
        </p:nvSpPr>
        <p:spPr>
          <a:xfrm>
            <a:off x="3218449" y="2742249"/>
            <a:ext cx="575510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  <a:latin typeface="Didot" panose="020B0604020202020204" charset="0"/>
              </a:rPr>
              <a:t>Division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F0C160-6DC9-A467-536F-6FDB2D1BC9A9}"/>
              </a:ext>
            </a:extLst>
          </p:cNvPr>
          <p:cNvSpPr txBox="1"/>
          <p:nvPr/>
        </p:nvSpPr>
        <p:spPr>
          <a:xfrm>
            <a:off x="-9827866" y="874454"/>
            <a:ext cx="94644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6600" kern="100" dirty="0">
                <a:solidFill>
                  <a:schemeClr val="bg1"/>
                </a:solidFill>
                <a:latin typeface="Didot" panose="020B0604020202020204" charset="0"/>
                <a:ea typeface="Noto Serif CJK SC"/>
              </a:rPr>
              <a:t>Non-Restoring Division </a:t>
            </a:r>
            <a:endParaRPr lang="en-US" sz="9600" dirty="0">
              <a:solidFill>
                <a:schemeClr val="bg1"/>
              </a:solidFill>
              <a:latin typeface="Didot" panose="020B060402020202020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9D0BBD-220D-858C-780D-EB5E53A90503}"/>
              </a:ext>
            </a:extLst>
          </p:cNvPr>
          <p:cNvSpPr txBox="1"/>
          <p:nvPr/>
        </p:nvSpPr>
        <p:spPr>
          <a:xfrm>
            <a:off x="-8041568" y="3046677"/>
            <a:ext cx="37510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kern="100" dirty="0">
                <a:solidFill>
                  <a:schemeClr val="bg1"/>
                </a:solidFill>
                <a:latin typeface="Didot" panose="020B0604020202020204" charset="0"/>
                <a:ea typeface="Noto Serif CJK SC"/>
              </a:rPr>
              <a:t>Non-Restoring Division este o metodă de împărțire utilizată în arhitecturile de procesoare, care constă în efectuarea unui număr finit de pași pentru a obține rezultatul împărțirii. </a:t>
            </a:r>
            <a:endParaRPr lang="en-US" sz="2400" i="1" baseline="-25000" dirty="0">
              <a:solidFill>
                <a:schemeClr val="bg1"/>
              </a:solidFill>
              <a:latin typeface="Didot" panose="020B060402020202020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895300-14FE-4088-8A04-D751B9FF2B66}"/>
              </a:ext>
            </a:extLst>
          </p:cNvPr>
          <p:cNvSpPr txBox="1"/>
          <p:nvPr/>
        </p:nvSpPr>
        <p:spPr>
          <a:xfrm>
            <a:off x="4659372" y="5554494"/>
            <a:ext cx="74610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i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Proiect realizat de către: </a:t>
            </a:r>
            <a:r>
              <a:rPr lang="ro-RO" sz="2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Stuparu Daniel-Mihai,</a:t>
            </a:r>
            <a:endParaRPr lang="en-US" sz="2800" kern="100" dirty="0">
              <a:solidFill>
                <a:schemeClr val="bg1"/>
              </a:solidFill>
              <a:effectLst/>
              <a:latin typeface="Didot" panose="020B0604020202020204" charset="0"/>
              <a:ea typeface="Noto Serif CJK SC"/>
              <a:cs typeface="Lohit Devanagari"/>
            </a:endParaRPr>
          </a:p>
          <a:p>
            <a:r>
              <a:rPr lang="ro-RO" sz="2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	</a:t>
            </a:r>
            <a:r>
              <a:rPr lang="en-US" sz="2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                </a:t>
            </a:r>
            <a:r>
              <a:rPr lang="en-US" sz="2800" b="1" kern="100" dirty="0">
                <a:solidFill>
                  <a:schemeClr val="bg1"/>
                </a:solidFill>
                <a:latin typeface="Didot" panose="020B0604020202020204" charset="0"/>
                <a:ea typeface="Noto Serif CJK SC"/>
                <a:cs typeface="Lohit Devanagari"/>
              </a:rPr>
              <a:t>	    </a:t>
            </a:r>
            <a:r>
              <a:rPr lang="ro-RO" sz="2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       </a:t>
            </a:r>
            <a:r>
              <a:rPr lang="en-US" sz="2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  </a:t>
            </a:r>
            <a:r>
              <a:rPr lang="ro-RO" sz="2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Tomuș Nicolas</a:t>
            </a:r>
            <a:endParaRPr lang="en-US" sz="2800" kern="100" dirty="0">
              <a:solidFill>
                <a:schemeClr val="bg1"/>
              </a:solidFill>
              <a:effectLst/>
              <a:latin typeface="Didot" panose="020B0604020202020204" charset="0"/>
              <a:ea typeface="Noto Serif CJK SC"/>
              <a:cs typeface="Lohit Devanagari"/>
            </a:endParaRPr>
          </a:p>
        </p:txBody>
      </p:sp>
    </p:spTree>
    <p:extLst>
      <p:ext uri="{BB962C8B-B14F-4D97-AF65-F5344CB8AC3E}">
        <p14:creationId xmlns:p14="http://schemas.microsoft.com/office/powerpoint/2010/main" val="355000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19000" decel="17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10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-1.85185E-6 L 0 0.0379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0 3.33333E-6 L 0 0.03796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0">
            <a:extLst>
              <a:ext uri="{FF2B5EF4-FFF2-40B4-BE49-F238E27FC236}">
                <a16:creationId xmlns:a16="http://schemas.microsoft.com/office/drawing/2014/main" id="{050E6FE8-363C-A3FB-9819-DB38E118C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/>
        </p:blipFill>
        <p:spPr bwMode="auto">
          <a:xfrm>
            <a:off x="5098996" y="2180720"/>
            <a:ext cx="6765679" cy="3805693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9EB968-DEFF-F29D-D1CB-B69352FD5A59}"/>
              </a:ext>
            </a:extLst>
          </p:cNvPr>
          <p:cNvSpPr txBox="1"/>
          <p:nvPr/>
        </p:nvSpPr>
        <p:spPr>
          <a:xfrm>
            <a:off x="900383" y="982735"/>
            <a:ext cx="58112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40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</a:rPr>
              <a:t>Non-Restoring Division </a:t>
            </a:r>
            <a:endParaRPr lang="en-US" sz="8800" dirty="0">
              <a:solidFill>
                <a:schemeClr val="bg1"/>
              </a:solidFill>
              <a:latin typeface="Didot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6FA35F-0248-FC66-3890-A09C296D168F}"/>
              </a:ext>
            </a:extLst>
          </p:cNvPr>
          <p:cNvSpPr txBox="1"/>
          <p:nvPr/>
        </p:nvSpPr>
        <p:spPr>
          <a:xfrm>
            <a:off x="1347963" y="2726208"/>
            <a:ext cx="37510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</a:rPr>
              <a:t>Este </a:t>
            </a:r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</a:rPr>
              <a:t>o metodă de împărțire utilizată în arhitecturile de procesoare, care constă în efectuarea unui număr finit de pași pentru a obține rezultatul împărțirii. </a:t>
            </a:r>
            <a:endParaRPr lang="en-US" sz="2000" i="1" baseline="-25000" dirty="0">
              <a:solidFill>
                <a:schemeClr val="bg1"/>
              </a:solidFill>
              <a:latin typeface="Didot" panose="020B0604020202020204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99F59AC-4F72-14CD-950D-6C2FD61C7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2692"/>
          <a:stretch/>
        </p:blipFill>
        <p:spPr bwMode="auto">
          <a:xfrm>
            <a:off x="2656942" y="7304781"/>
            <a:ext cx="2760186" cy="3712415"/>
          </a:xfrm>
          <a:prstGeom prst="roundRect">
            <a:avLst/>
          </a:prstGeom>
          <a:noFill/>
          <a:effectLst>
            <a:outerShdw blurRad="482600" sx="102000" sy="102000" algn="ctr" rotWithShape="0">
              <a:prstClr val="black">
                <a:alpha val="96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C8C52C4E-44D3-6E7F-53BC-EA15C5F30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/>
        </p:blipFill>
        <p:spPr bwMode="auto">
          <a:xfrm>
            <a:off x="1277389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A7F10EC-B574-DE93-B0B1-0559889E312C}"/>
              </a:ext>
            </a:extLst>
          </p:cNvPr>
          <p:cNvSpPr txBox="1"/>
          <p:nvPr/>
        </p:nvSpPr>
        <p:spPr>
          <a:xfrm>
            <a:off x="19721088" y="3900689"/>
            <a:ext cx="3605118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baseline="-25000" dirty="0">
                <a:solidFill>
                  <a:schemeClr val="bg1"/>
                </a:solidFill>
                <a:latin typeface="Didot" panose="02000503000000020003" pitchFamily="2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sz="2000" i="1" baseline="-25000" dirty="0">
              <a:solidFill>
                <a:schemeClr val="bg1"/>
              </a:solidFill>
              <a:latin typeface="Didot" panose="02000503000000020003" pitchFamily="2" charset="0"/>
            </a:endParaRPr>
          </a:p>
          <a:p>
            <a:r>
              <a:rPr lang="en-US" sz="2000" i="1" baseline="-25000" dirty="0">
                <a:solidFill>
                  <a:schemeClr val="bg1"/>
                </a:solidFill>
                <a:latin typeface="Didot" panose="02000503000000020003" pitchFamily="2" charset="0"/>
              </a:rPr>
              <a:t>Nunc viverra imperdiet enim. Fusce est. Vivamus a </a:t>
            </a:r>
            <a:r>
              <a:rPr lang="en-US" sz="2000" i="1" baseline="-25000" dirty="0" err="1">
                <a:solidFill>
                  <a:schemeClr val="bg1"/>
                </a:solidFill>
                <a:latin typeface="Didot" panose="02000503000000020003" pitchFamily="2" charset="0"/>
              </a:rPr>
              <a:t>tellus</a:t>
            </a:r>
            <a:r>
              <a:rPr lang="en-US" sz="2000" i="1" baseline="-25000" dirty="0">
                <a:solidFill>
                  <a:schemeClr val="bg1"/>
                </a:solidFill>
                <a:latin typeface="Didot" panose="02000503000000020003" pitchFamily="2" charset="0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96435A-94DD-EF33-5CFC-1BB273052EE3}"/>
              </a:ext>
            </a:extLst>
          </p:cNvPr>
          <p:cNvSpPr txBox="1"/>
          <p:nvPr/>
        </p:nvSpPr>
        <p:spPr>
          <a:xfrm>
            <a:off x="15818214" y="1280210"/>
            <a:ext cx="704712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600" spc="3000">
                <a:solidFill>
                  <a:schemeClr val="bg1"/>
                </a:solidFill>
                <a:latin typeface="Didot" panose="02000503000000020003" pitchFamily="2" charset="0"/>
              </a:defRPr>
            </a:lvl1pPr>
          </a:lstStyle>
          <a:p>
            <a:r>
              <a:rPr lang="en-US" dirty="0"/>
              <a:t>IN 1791…</a:t>
            </a:r>
          </a:p>
        </p:txBody>
      </p:sp>
    </p:spTree>
    <p:extLst>
      <p:ext uri="{BB962C8B-B14F-4D97-AF65-F5344CB8AC3E}">
        <p14:creationId xmlns:p14="http://schemas.microsoft.com/office/powerpoint/2010/main" val="475535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2F114493-7600-2595-A2F8-DBFAF1C83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C503F78-13D4-5A44-4FE6-EDD13574D9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95" t="-3570" b="-3311"/>
          <a:stretch/>
        </p:blipFill>
        <p:spPr bwMode="auto">
          <a:xfrm>
            <a:off x="1137207" y="-120278"/>
            <a:ext cx="4998897" cy="7098555"/>
          </a:xfrm>
          <a:prstGeom prst="roundRect">
            <a:avLst>
              <a:gd name="adj" fmla="val 12286"/>
            </a:avLst>
          </a:prstGeom>
          <a:noFill/>
          <a:effectLst>
            <a:outerShdw blurRad="482600" sx="102000" sy="102000" algn="ctr" rotWithShape="0">
              <a:prstClr val="black">
                <a:alpha val="96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3C4AFC7-C466-000B-E64D-6D21166D1BBE}"/>
              </a:ext>
            </a:extLst>
          </p:cNvPr>
          <p:cNvSpPr txBox="1"/>
          <p:nvPr/>
        </p:nvSpPr>
        <p:spPr>
          <a:xfrm>
            <a:off x="6961694" y="2551836"/>
            <a:ext cx="43011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Didot" panose="020B0604020202020204" charset="0"/>
              </a:rPr>
              <a:t>Schema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Didot" panose="020B0604020202020204" charset="0"/>
              </a:rPr>
              <a:t>de </a:t>
            </a:r>
            <a:r>
              <a:rPr lang="en-US" sz="5400" dirty="0" err="1">
                <a:solidFill>
                  <a:schemeClr val="bg1"/>
                </a:solidFill>
                <a:latin typeface="Didot" panose="020B0604020202020204" charset="0"/>
              </a:rPr>
              <a:t>ansamblu</a:t>
            </a:r>
            <a:endParaRPr lang="en-US" sz="5400" dirty="0">
              <a:solidFill>
                <a:schemeClr val="bg1"/>
              </a:solidFill>
              <a:latin typeface="Dido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04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2F114493-7600-2595-A2F8-DBFAF1C83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C503F78-13D4-5A44-4FE6-EDD13574D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" r="1110"/>
          <a:stretch/>
        </p:blipFill>
        <p:spPr bwMode="auto">
          <a:xfrm>
            <a:off x="1384551" y="216816"/>
            <a:ext cx="4514167" cy="6410227"/>
          </a:xfrm>
          <a:prstGeom prst="roundRect">
            <a:avLst>
              <a:gd name="adj" fmla="val 12286"/>
            </a:avLst>
          </a:prstGeom>
          <a:noFill/>
          <a:effectLst>
            <a:outerShdw blurRad="482600" sx="102000" sy="102000" algn="ctr" rotWithShape="0">
              <a:prstClr val="black">
                <a:alpha val="96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3C4AFC7-C466-000B-E64D-6D21166D1BBE}"/>
              </a:ext>
            </a:extLst>
          </p:cNvPr>
          <p:cNvSpPr txBox="1"/>
          <p:nvPr/>
        </p:nvSpPr>
        <p:spPr>
          <a:xfrm>
            <a:off x="6657526" y="845585"/>
            <a:ext cx="477566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5400" i="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</a:rPr>
              <a:t>Non-Restoring</a:t>
            </a:r>
            <a:endParaRPr lang="en-US" sz="5400" i="0" kern="100" dirty="0">
              <a:solidFill>
                <a:schemeClr val="bg1"/>
              </a:solidFill>
              <a:effectLst/>
              <a:latin typeface="Didot" panose="020B0604020202020204" charset="0"/>
              <a:ea typeface="Noto Serif CJK SC"/>
            </a:endParaRPr>
          </a:p>
          <a:p>
            <a:pPr algn="ctr"/>
            <a:r>
              <a:rPr lang="ro-RO" sz="5400" i="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</a:rPr>
              <a:t>Division </a:t>
            </a:r>
            <a:endParaRPr lang="en-US" sz="11800" i="0" dirty="0">
              <a:solidFill>
                <a:schemeClr val="bg1"/>
              </a:solidFill>
              <a:latin typeface="Didot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11B4EB-D6C5-4B7E-8309-A9E3CEA04838}"/>
              </a:ext>
            </a:extLst>
          </p:cNvPr>
          <p:cNvSpPr txBox="1"/>
          <p:nvPr/>
        </p:nvSpPr>
        <p:spPr>
          <a:xfrm>
            <a:off x="6657526" y="3134705"/>
            <a:ext cx="489030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0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Modulul primește un număr de intrare de 8 biți (in_bus), o semnalizare de începere a operației de împărțire (begin_div), semnalizările de ceas (clk) și resetare (rst) și returnează semnalul de finalizare a operației (fin) și rezultatul împărțirii (out_bus) de 8 biți.</a:t>
            </a:r>
            <a:endParaRPr lang="en-US" sz="2000" kern="100" dirty="0">
              <a:solidFill>
                <a:schemeClr val="bg1"/>
              </a:solidFill>
              <a:effectLst/>
              <a:latin typeface="Didot" panose="020B0604020202020204" charset="0"/>
              <a:ea typeface="Noto Serif CJK SC"/>
              <a:cs typeface="Lohit Devanagari"/>
            </a:endParaRPr>
          </a:p>
        </p:txBody>
      </p:sp>
    </p:spTree>
    <p:extLst>
      <p:ext uri="{BB962C8B-B14F-4D97-AF65-F5344CB8AC3E}">
        <p14:creationId xmlns:p14="http://schemas.microsoft.com/office/powerpoint/2010/main" val="3959310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2F114493-7600-2595-A2F8-DBFAF1C83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25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C503F78-13D4-5A44-4FE6-EDD13574D9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" r="208"/>
          <a:stretch/>
        </p:blipFill>
        <p:spPr bwMode="auto">
          <a:xfrm>
            <a:off x="5534635" y="223885"/>
            <a:ext cx="6259398" cy="6410227"/>
          </a:xfrm>
          <a:prstGeom prst="roundRect">
            <a:avLst>
              <a:gd name="adj" fmla="val 12286"/>
            </a:avLst>
          </a:prstGeom>
          <a:noFill/>
          <a:effectLst>
            <a:outerShdw blurRad="482600" sx="102000" sy="102000" algn="ctr" rotWithShape="0">
              <a:prstClr val="black">
                <a:alpha val="96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3C4AFC7-C466-000B-E64D-6D21166D1BBE}"/>
              </a:ext>
            </a:extLst>
          </p:cNvPr>
          <p:cNvSpPr txBox="1"/>
          <p:nvPr/>
        </p:nvSpPr>
        <p:spPr>
          <a:xfrm>
            <a:off x="1143653" y="1109535"/>
            <a:ext cx="30957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err="1">
                <a:solidFill>
                  <a:schemeClr val="bg1"/>
                </a:solidFill>
                <a:latin typeface="Didot" panose="020B0604020202020204" charset="0"/>
              </a:rPr>
              <a:t>Unitatea</a:t>
            </a:r>
            <a:endParaRPr lang="en-US" sz="5400" dirty="0">
              <a:solidFill>
                <a:schemeClr val="bg1"/>
              </a:solidFill>
              <a:latin typeface="Didot" panose="020B0604020202020204" charset="0"/>
            </a:endParaRP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Didot" panose="020B0604020202020204" charset="0"/>
              </a:rPr>
              <a:t>de </a:t>
            </a:r>
            <a:r>
              <a:rPr lang="en-US" sz="5400" dirty="0" err="1">
                <a:solidFill>
                  <a:schemeClr val="bg1"/>
                </a:solidFill>
                <a:latin typeface="Didot" panose="020B0604020202020204" charset="0"/>
              </a:rPr>
              <a:t>contol</a:t>
            </a:r>
            <a:endParaRPr lang="en-US" sz="5400" dirty="0">
              <a:solidFill>
                <a:schemeClr val="bg1"/>
              </a:solidFill>
              <a:latin typeface="Didot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11B4EB-D6C5-4B7E-8309-A9E3CEA04838}"/>
              </a:ext>
            </a:extLst>
          </p:cNvPr>
          <p:cNvSpPr txBox="1"/>
          <p:nvPr/>
        </p:nvSpPr>
        <p:spPr>
          <a:xfrm>
            <a:off x="1021399" y="3636388"/>
            <a:ext cx="489030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kern="100" dirty="0">
                <a:solidFill>
                  <a:schemeClr val="bg1"/>
                </a:solidFill>
                <a:latin typeface="Didot" panose="020B0604020202020204" charset="0"/>
                <a:ea typeface="Noto Serif CJK SC"/>
                <a:cs typeface="Lohit Devanagari"/>
              </a:rPr>
              <a:t>A</a:t>
            </a:r>
            <a:r>
              <a:rPr lang="ro-RO" sz="20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cest modul reprezintă o unitate de control pentru un procesor aritmetic, care controlează fluxul de date și operațiile efectuate de unitatea de procesare.</a:t>
            </a:r>
            <a:endParaRPr lang="en-US" sz="2000" kern="100" dirty="0">
              <a:solidFill>
                <a:schemeClr val="bg1"/>
              </a:solidFill>
              <a:effectLst/>
              <a:latin typeface="Didot" panose="020B0604020202020204" charset="0"/>
              <a:ea typeface="Noto Serif CJK SC"/>
              <a:cs typeface="Lohit Devanagari"/>
            </a:endParaRPr>
          </a:p>
        </p:txBody>
      </p:sp>
    </p:spTree>
    <p:extLst>
      <p:ext uri="{BB962C8B-B14F-4D97-AF65-F5344CB8AC3E}">
        <p14:creationId xmlns:p14="http://schemas.microsoft.com/office/powerpoint/2010/main" val="3214273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2F114493-7600-2595-A2F8-DBFAF1C83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25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C503F78-13D4-5A44-4FE6-EDD13574D9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" r="190"/>
          <a:stretch/>
        </p:blipFill>
        <p:spPr bwMode="auto">
          <a:xfrm>
            <a:off x="5580667" y="223885"/>
            <a:ext cx="6213365" cy="6410227"/>
          </a:xfrm>
          <a:prstGeom prst="roundRect">
            <a:avLst>
              <a:gd name="adj" fmla="val 12286"/>
            </a:avLst>
          </a:prstGeom>
          <a:noFill/>
          <a:effectLst>
            <a:outerShdw blurRad="482600" sx="102000" sy="102000" algn="ctr" rotWithShape="0">
              <a:prstClr val="black">
                <a:alpha val="96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3C4AFC7-C466-000B-E64D-6D21166D1BBE}"/>
              </a:ext>
            </a:extLst>
          </p:cNvPr>
          <p:cNvSpPr txBox="1"/>
          <p:nvPr/>
        </p:nvSpPr>
        <p:spPr>
          <a:xfrm>
            <a:off x="1284716" y="1109535"/>
            <a:ext cx="281359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i="0" kern="100" dirty="0" err="1">
                <a:solidFill>
                  <a:schemeClr val="bg1"/>
                </a:solidFill>
                <a:latin typeface="Didot" panose="020B0604020202020204" charset="0"/>
              </a:rPr>
              <a:t>Registrii</a:t>
            </a:r>
            <a:endParaRPr lang="en-US" sz="5400" i="0" kern="100" dirty="0">
              <a:solidFill>
                <a:schemeClr val="bg1"/>
              </a:solidFill>
              <a:latin typeface="Didot" panose="020B0604020202020204" charset="0"/>
            </a:endParaRPr>
          </a:p>
          <a:p>
            <a:pPr algn="ctr"/>
            <a:r>
              <a:rPr lang="en-US" sz="5400" i="0" kern="100" dirty="0">
                <a:solidFill>
                  <a:schemeClr val="bg1"/>
                </a:solidFill>
                <a:latin typeface="Didot" panose="020B0604020202020204" charset="0"/>
              </a:rPr>
              <a:t>M </a:t>
            </a:r>
            <a:r>
              <a:rPr lang="ro-RO" sz="5400" i="0" kern="100" dirty="0">
                <a:solidFill>
                  <a:schemeClr val="bg1"/>
                </a:solidFill>
                <a:latin typeface="Didot" panose="020B0604020202020204" charset="0"/>
              </a:rPr>
              <a:t>ș</a:t>
            </a:r>
            <a:r>
              <a:rPr lang="en-US" sz="5400" i="0" kern="100" dirty="0" err="1">
                <a:solidFill>
                  <a:schemeClr val="bg1"/>
                </a:solidFill>
                <a:latin typeface="Didot" panose="020B0604020202020204" charset="0"/>
              </a:rPr>
              <a:t>i</a:t>
            </a:r>
            <a:r>
              <a:rPr lang="en-US" sz="5400" i="0" kern="100" dirty="0">
                <a:solidFill>
                  <a:schemeClr val="bg1"/>
                </a:solidFill>
                <a:latin typeface="Didot" panose="020B0604020202020204" charset="0"/>
              </a:rPr>
              <a:t> Q</a:t>
            </a:r>
            <a:endParaRPr lang="en-US" sz="9600" i="0" dirty="0">
              <a:solidFill>
                <a:schemeClr val="bg1"/>
              </a:solidFill>
              <a:latin typeface="Didot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11B4EB-D6C5-4B7E-8309-A9E3CEA04838}"/>
              </a:ext>
            </a:extLst>
          </p:cNvPr>
          <p:cNvSpPr txBox="1"/>
          <p:nvPr/>
        </p:nvSpPr>
        <p:spPr>
          <a:xfrm>
            <a:off x="998138" y="3283570"/>
            <a:ext cx="45825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Modul</a:t>
            </a:r>
            <a:r>
              <a:rPr lang="en-US" sz="1800" kern="100" dirty="0" err="1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ele</a:t>
            </a:r>
            <a:r>
              <a:rPr lang="en-US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 </a:t>
            </a:r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implementează un registru cu o intrare </a:t>
            </a:r>
            <a:r>
              <a:rPr lang="ro-RO" sz="1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in_bus </a:t>
            </a:r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și o ieșire </a:t>
            </a:r>
            <a:r>
              <a:rPr lang="ro-RO" sz="1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rez</a:t>
            </a:r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. Intrarea </a:t>
            </a:r>
            <a:r>
              <a:rPr lang="ro-RO" sz="1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rst</a:t>
            </a:r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 pune la început semanlul </a:t>
            </a:r>
            <a:r>
              <a:rPr lang="ro-RO" sz="1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rez</a:t>
            </a:r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 pe 0 iar în celelalte cazuri semanlul </a:t>
            </a:r>
            <a:r>
              <a:rPr lang="ro-RO" sz="1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ld_in_bus </a:t>
            </a:r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controlează dacă noul conținut al registrelor trebuie încărcat cu </a:t>
            </a:r>
            <a:r>
              <a:rPr lang="ro-RO" sz="1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in_bus</a:t>
            </a:r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. Acestea sunt actualizate în mod sincron cu semnalul </a:t>
            </a:r>
            <a:r>
              <a:rPr lang="ro-RO" sz="1800" b="1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clk</a:t>
            </a:r>
            <a:r>
              <a:rPr lang="ro-RO" sz="1800" kern="100" dirty="0">
                <a:solidFill>
                  <a:schemeClr val="bg1"/>
                </a:solidFill>
                <a:effectLst/>
                <a:latin typeface="Didot" panose="020B0604020202020204" charset="0"/>
                <a:ea typeface="Noto Serif CJK SC"/>
                <a:cs typeface="Lohit Devanagari"/>
              </a:rPr>
              <a:t>.</a:t>
            </a:r>
            <a:endParaRPr lang="en-US" sz="1800" kern="100" dirty="0">
              <a:solidFill>
                <a:schemeClr val="bg1"/>
              </a:solidFill>
              <a:effectLst/>
              <a:latin typeface="Didot" panose="020B0604020202020204" charset="0"/>
              <a:ea typeface="Noto Serif CJK SC"/>
              <a:cs typeface="Lohit Devanagari"/>
            </a:endParaRPr>
          </a:p>
        </p:txBody>
      </p:sp>
    </p:spTree>
    <p:extLst>
      <p:ext uri="{BB962C8B-B14F-4D97-AF65-F5344CB8AC3E}">
        <p14:creationId xmlns:p14="http://schemas.microsoft.com/office/powerpoint/2010/main" val="2451135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47EF271D-6D0B-4944-8015-41B62F611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25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6AE024-B000-80FB-667C-B526271F1580}"/>
              </a:ext>
            </a:extLst>
          </p:cNvPr>
          <p:cNvSpPr txBox="1"/>
          <p:nvPr/>
        </p:nvSpPr>
        <p:spPr>
          <a:xfrm>
            <a:off x="7435896" y="827049"/>
            <a:ext cx="46514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200" i="1" baseline="-25000">
                <a:solidFill>
                  <a:schemeClr val="bg1"/>
                </a:solidFill>
                <a:latin typeface="Didot" panose="02000503000000020003" pitchFamily="2" charset="0"/>
              </a:defRPr>
            </a:lvl1pPr>
          </a:lstStyle>
          <a:p>
            <a:pPr algn="ctr"/>
            <a:r>
              <a:rPr lang="en-US" sz="7200" i="0" kern="100" dirty="0" err="1">
                <a:latin typeface="Didot" panose="020B0604020202020204" charset="0"/>
              </a:rPr>
              <a:t>Rularea</a:t>
            </a:r>
            <a:endParaRPr lang="en-US" sz="7200" i="0" kern="100" dirty="0">
              <a:latin typeface="Didot" panose="020B0604020202020204" charset="0"/>
            </a:endParaRPr>
          </a:p>
          <a:p>
            <a:pPr algn="ctr"/>
            <a:r>
              <a:rPr lang="en-US" sz="7200" i="0" kern="100" dirty="0" err="1">
                <a:latin typeface="Didot" panose="020B0604020202020204" charset="0"/>
              </a:rPr>
              <a:t>programului</a:t>
            </a:r>
            <a:endParaRPr lang="en-US" sz="23900" i="0" dirty="0">
              <a:solidFill>
                <a:schemeClr val="bg1"/>
              </a:solidFill>
              <a:latin typeface="Didot" panose="020B0604020202020204" charset="0"/>
            </a:endParaRPr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F4294214-0CF9-80B7-8757-0211E4696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auto">
          <a:xfrm>
            <a:off x="665218" y="136895"/>
            <a:ext cx="6470934" cy="3212867"/>
          </a:xfrm>
          <a:prstGeom prst="roundRect">
            <a:avLst>
              <a:gd name="adj" fmla="val 7038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extLst>
              <a:ext uri="{FF2B5EF4-FFF2-40B4-BE49-F238E27FC236}">
                <a16:creationId xmlns:a16="http://schemas.microsoft.com/office/drawing/2014/main" id="{1C7A1D5A-8530-4CF8-AE75-F60C49BC3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" b="287"/>
          <a:stretch/>
        </p:blipFill>
        <p:spPr bwMode="auto">
          <a:xfrm>
            <a:off x="665218" y="3479957"/>
            <a:ext cx="6470934" cy="3212867"/>
          </a:xfrm>
          <a:prstGeom prst="roundRect">
            <a:avLst>
              <a:gd name="adj" fmla="val 7038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084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47EF271D-6D0B-4944-8015-41B62F611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25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6AE024-B000-80FB-667C-B526271F1580}"/>
              </a:ext>
            </a:extLst>
          </p:cNvPr>
          <p:cNvSpPr txBox="1"/>
          <p:nvPr/>
        </p:nvSpPr>
        <p:spPr>
          <a:xfrm>
            <a:off x="488340" y="572524"/>
            <a:ext cx="11040641" cy="5345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200" i="1" baseline="-25000">
                <a:solidFill>
                  <a:schemeClr val="bg1"/>
                </a:solidFill>
                <a:latin typeface="Didot" panose="02000503000000020003" pitchFamily="2" charset="0"/>
              </a:defRPr>
            </a:lvl1pPr>
          </a:lstStyle>
          <a:p>
            <a:r>
              <a:rPr lang="ro-RO" sz="4400" u="sng" dirty="0"/>
              <a:t>Bibliografie</a:t>
            </a:r>
            <a:r>
              <a:rPr lang="en-US" sz="4400" u="sng" dirty="0"/>
              <a:t>:</a:t>
            </a:r>
            <a:endParaRPr lang="en-US" sz="4400" dirty="0"/>
          </a:p>
          <a:p>
            <a:r>
              <a:rPr lang="ro-RO" sz="3600" dirty="0"/>
              <a:t> </a:t>
            </a:r>
            <a:endParaRPr lang="en-US" sz="3600" dirty="0"/>
          </a:p>
          <a:p>
            <a:pPr lvl="0"/>
            <a:r>
              <a:rPr lang="ro-RO" sz="3600" dirty="0"/>
              <a:t>Wikipedia - Non-restoring division: </a:t>
            </a:r>
            <a:endParaRPr lang="en-US" sz="3600" dirty="0"/>
          </a:p>
          <a:p>
            <a:r>
              <a:rPr lang="ro-RO" sz="3600" dirty="0"/>
              <a:t>https://en.wikipedia.org/wiki/Division_algorithm#Non-restoring_division</a:t>
            </a:r>
            <a:endParaRPr lang="en-US" sz="3600" dirty="0"/>
          </a:p>
          <a:p>
            <a:pPr lvl="0"/>
            <a:r>
              <a:rPr lang="ro-RO" sz="3600" dirty="0"/>
              <a:t>Fixed Point Arithmetic - Division: </a:t>
            </a:r>
            <a:endParaRPr lang="en-US" sz="3600" dirty="0"/>
          </a:p>
          <a:p>
            <a:r>
              <a:rPr lang="ro-RO" sz="3600" u="sng" dirty="0">
                <a:hlinkClick r:id="rId4"/>
              </a:rPr>
              <a:t>https://witscad.com/course/computer-architecture/chapter/fixed-point-arithmetic-division</a:t>
            </a:r>
            <a:endParaRPr lang="en-US" sz="3600" dirty="0"/>
          </a:p>
          <a:p>
            <a:pPr lvl="0"/>
            <a:r>
              <a:rPr lang="ro-RO" sz="3600" dirty="0"/>
              <a:t>PROGRAMAREA CU LIMBAJE DE DESCRIERE HARDWARE:</a:t>
            </a:r>
            <a:endParaRPr lang="en-US" sz="3600" dirty="0"/>
          </a:p>
          <a:p>
            <a:pPr lvl="0"/>
            <a:r>
              <a:rPr lang="ro-RO" sz="3600" u="sng" dirty="0">
                <a:hlinkClick r:id="rId5"/>
              </a:rPr>
              <a:t>https://dokumen.pub/programarea-cu-limbaje-de-descriere-hardware-aplicaii-n-limbajul-vhdl-informatica.html</a:t>
            </a:r>
            <a:endParaRPr lang="en-US" sz="3600" dirty="0"/>
          </a:p>
          <a:p>
            <a:pPr lvl="0"/>
            <a:r>
              <a:rPr lang="en-US" sz="3600" dirty="0"/>
              <a:t>TRANSLATION OF DIVISION ALGORITHM INTO VERILOG HDL: </a:t>
            </a:r>
            <a:r>
              <a:rPr lang="ro-RO" sz="3600" u="sng" dirty="0">
                <a:hlinkClick r:id="rId6"/>
              </a:rPr>
              <a:t>http://www.arpnjournals.org/jeas/research_papers/rp_2017/jeas_0517_6036.pdf</a:t>
            </a:r>
            <a:endParaRPr lang="en-US" sz="3600" dirty="0"/>
          </a:p>
          <a:p>
            <a:pPr lvl="0"/>
            <a:r>
              <a:rPr lang="ro-RO" sz="3600" dirty="0"/>
              <a:t>Non Restoring Division Algorithm for Unsigned Integer: </a:t>
            </a:r>
            <a:r>
              <a:rPr lang="ro-RO" sz="3600" u="sng" dirty="0">
                <a:hlinkClick r:id="rId7"/>
              </a:rPr>
              <a:t>https://www.youtube.com/watch?v=f6A3ySUdT80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220404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1555</TotalTime>
  <Words>396</Words>
  <Application>Microsoft Office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Didot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Urrutia</dc:creator>
  <cp:lastModifiedBy>Nicolas Tomus</cp:lastModifiedBy>
  <cp:revision>12</cp:revision>
  <dcterms:created xsi:type="dcterms:W3CDTF">2022-08-13T23:01:12Z</dcterms:created>
  <dcterms:modified xsi:type="dcterms:W3CDTF">2023-04-02T20:19:19Z</dcterms:modified>
</cp:coreProperties>
</file>

<file path=docProps/thumbnail.jpeg>
</file>